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43"/>
    <p:sldId id="257" r:id="rId44"/>
    <p:sldId id="258" r:id="rId45"/>
    <p:sldId id="259" r:id="rId46"/>
  </p:sldIdLst>
  <p:sldSz cx="18288000" cy="10287000"/>
  <p:notesSz cx="6858000" cy="9144000"/>
  <p:embeddedFontLst>
    <p:embeddedFont>
      <p:font typeface="Glacial Indifference" charset="1" panose="00000000000000000000"/>
      <p:regular r:id="rId6"/>
    </p:embeddedFont>
    <p:embeddedFont>
      <p:font typeface="Glacial Indifference Bold" charset="1" panose="00000800000000000000"/>
      <p:regular r:id="rId7"/>
    </p:embeddedFont>
    <p:embeddedFont>
      <p:font typeface="Glacial Indifference Italics" charset="1" panose="00000000000000000000"/>
      <p:regular r:id="rId8"/>
    </p:embeddedFont>
    <p:embeddedFont>
      <p:font typeface="Glacial Indifference Bold Italics" charset="1" panose="00000800000000000000"/>
      <p:regular r:id="rId9"/>
    </p:embeddedFont>
    <p:embeddedFont>
      <p:font typeface="Arimo" charset="1" panose="020B0604020202020204"/>
      <p:regular r:id="rId10"/>
    </p:embeddedFont>
    <p:embeddedFont>
      <p:font typeface="Arimo Bold" charset="1" panose="020B0704020202020204"/>
      <p:regular r:id="rId11"/>
    </p:embeddedFont>
    <p:embeddedFont>
      <p:font typeface="Arimo Italics" charset="1" panose="020B0604020202090204"/>
      <p:regular r:id="rId12"/>
    </p:embeddedFont>
    <p:embeddedFont>
      <p:font typeface="Arimo Bold Italics" charset="1" panose="020B0704020202090204"/>
      <p:regular r:id="rId13"/>
    </p:embeddedFont>
    <p:embeddedFont>
      <p:font typeface="Open Sans Extra Bold" charset="1" panose="020B0906030804020204"/>
      <p:regular r:id="rId14"/>
    </p:embeddedFont>
    <p:embeddedFont>
      <p:font typeface="Open Sans Extra Bold Italics" charset="1" panose="020B0906030804020204"/>
      <p:regular r:id="rId15"/>
    </p:embeddedFont>
    <p:embeddedFont>
      <p:font typeface="庞门正道标题体" charset="1" panose="02010600030101010101"/>
      <p:regular r:id="rId16"/>
    </p:embeddedFont>
    <p:embeddedFont>
      <p:font typeface="Helvetica World" charset="1" panose="020B0500040000020004"/>
      <p:regular r:id="rId17"/>
    </p:embeddedFont>
    <p:embeddedFont>
      <p:font typeface="Helvetica World Bold" charset="1" panose="020B0800040000020004"/>
      <p:regular r:id="rId18"/>
    </p:embeddedFont>
    <p:embeddedFont>
      <p:font typeface="Helvetica World Italics" charset="1" panose="020B0500040000090004"/>
      <p:regular r:id="rId19"/>
    </p:embeddedFont>
    <p:embeddedFont>
      <p:font typeface="Helvetica World Bold Italics" charset="1" panose="020B0800040000090004"/>
      <p:regular r:id="rId20"/>
    </p:embeddedFont>
    <p:embeddedFont>
      <p:font typeface="Public Sans" charset="1" panose="00000000000000000000"/>
      <p:regular r:id="rId21"/>
    </p:embeddedFont>
    <p:embeddedFont>
      <p:font typeface="Public Sans Bold" charset="1" panose="00000000000000000000"/>
      <p:regular r:id="rId22"/>
    </p:embeddedFont>
    <p:embeddedFont>
      <p:font typeface="Public Sans Italics" charset="1" panose="00000000000000000000"/>
      <p:regular r:id="rId23"/>
    </p:embeddedFont>
    <p:embeddedFont>
      <p:font typeface="Public Sans Bold Italics" charset="1" panose="00000000000000000000"/>
      <p:regular r:id="rId24"/>
    </p:embeddedFont>
    <p:embeddedFont>
      <p:font typeface="Public Sans Thin" charset="1" panose="00000000000000000000"/>
      <p:regular r:id="rId25"/>
    </p:embeddedFont>
    <p:embeddedFont>
      <p:font typeface="Public Sans Thin Italics" charset="1" panose="00000000000000000000"/>
      <p:regular r:id="rId26"/>
    </p:embeddedFont>
    <p:embeddedFont>
      <p:font typeface="Public Sans Medium" charset="1" panose="00000000000000000000"/>
      <p:regular r:id="rId27"/>
    </p:embeddedFont>
    <p:embeddedFont>
      <p:font typeface="Public Sans Medium Italics" charset="1" panose="00000000000000000000"/>
      <p:regular r:id="rId28"/>
    </p:embeddedFont>
    <p:embeddedFont>
      <p:font typeface="Public Sans Heavy" charset="1" panose="00000000000000000000"/>
      <p:regular r:id="rId29"/>
    </p:embeddedFont>
    <p:embeddedFont>
      <p:font typeface="Public Sans Heavy Italics" charset="1" panose="00000000000000000000"/>
      <p:regular r:id="rId30"/>
    </p:embeddedFont>
    <p:embeddedFont>
      <p:font typeface="Inter" charset="1" panose="020B0502030000000004"/>
      <p:regular r:id="rId31"/>
    </p:embeddedFont>
    <p:embeddedFont>
      <p:font typeface="Inter Bold" charset="1" panose="020B0802030000000004"/>
      <p:regular r:id="rId32"/>
    </p:embeddedFont>
    <p:embeddedFont>
      <p:font typeface="Inter Italics" charset="1" panose="020B0502030000000004"/>
      <p:regular r:id="rId33"/>
    </p:embeddedFont>
    <p:embeddedFont>
      <p:font typeface="Inter Bold Italics" charset="1" panose="020B0802030000000004"/>
      <p:regular r:id="rId34"/>
    </p:embeddedFont>
    <p:embeddedFont>
      <p:font typeface="Inter Thin" charset="1" panose="020B0A02050000000004"/>
      <p:regular r:id="rId35"/>
    </p:embeddedFont>
    <p:embeddedFont>
      <p:font typeface="Inter Thin Italics" charset="1" panose="020B0A02050000000004"/>
      <p:regular r:id="rId36"/>
    </p:embeddedFont>
    <p:embeddedFont>
      <p:font typeface="Inter Extra-Light" charset="1" panose="02000503000000020004"/>
      <p:regular r:id="rId37"/>
    </p:embeddedFont>
    <p:embeddedFont>
      <p:font typeface="Inter Light" charset="1" panose="02000503000000020004"/>
      <p:regular r:id="rId38"/>
    </p:embeddedFont>
    <p:embeddedFont>
      <p:font typeface="Inter Medium" charset="1" panose="02000503000000020004"/>
      <p:regular r:id="rId39"/>
    </p:embeddedFont>
    <p:embeddedFont>
      <p:font typeface="Inter Semi-Bold" charset="1" panose="02000503000000020004"/>
      <p:regular r:id="rId40"/>
    </p:embeddedFont>
    <p:embeddedFont>
      <p:font typeface="Inter Ultra-Bold" charset="1" panose="02000503000000020004"/>
      <p:regular r:id="rId41"/>
    </p:embeddedFont>
    <p:embeddedFont>
      <p:font typeface="Inter Heavy" charset="1" panose="02000503000000020004"/>
      <p:regular r:id="rId4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fonts/font10.fntdata" Type="http://schemas.openxmlformats.org/officeDocument/2006/relationships/font"/><Relationship Id="rId11" Target="fonts/font11.fntdata" Type="http://schemas.openxmlformats.org/officeDocument/2006/relationships/font"/><Relationship Id="rId12" Target="fonts/font12.fntdata" Type="http://schemas.openxmlformats.org/officeDocument/2006/relationships/font"/><Relationship Id="rId13" Target="fonts/font13.fntdata" Type="http://schemas.openxmlformats.org/officeDocument/2006/relationships/font"/><Relationship Id="rId14" Target="fonts/font14.fntdata" Type="http://schemas.openxmlformats.org/officeDocument/2006/relationships/font"/><Relationship Id="rId15" Target="fonts/font15.fntdata" Type="http://schemas.openxmlformats.org/officeDocument/2006/relationships/font"/><Relationship Id="rId16" Target="fonts/font16.fntdata" Type="http://schemas.openxmlformats.org/officeDocument/2006/relationships/font"/><Relationship Id="rId17" Target="fonts/font17.fntdata" Type="http://schemas.openxmlformats.org/officeDocument/2006/relationships/font"/><Relationship Id="rId18" Target="fonts/font18.fntdata" Type="http://schemas.openxmlformats.org/officeDocument/2006/relationships/font"/><Relationship Id="rId19" Target="fonts/font19.fntdata" Type="http://schemas.openxmlformats.org/officeDocument/2006/relationships/font"/><Relationship Id="rId2" Target="presProps.xml" Type="http://schemas.openxmlformats.org/officeDocument/2006/relationships/presProps"/><Relationship Id="rId20" Target="fonts/font20.fntdata" Type="http://schemas.openxmlformats.org/officeDocument/2006/relationships/font"/><Relationship Id="rId21" Target="fonts/font21.fntdata" Type="http://schemas.openxmlformats.org/officeDocument/2006/relationships/font"/><Relationship Id="rId22" Target="fonts/font22.fntdata" Type="http://schemas.openxmlformats.org/officeDocument/2006/relationships/font"/><Relationship Id="rId23" Target="fonts/font23.fntdata" Type="http://schemas.openxmlformats.org/officeDocument/2006/relationships/font"/><Relationship Id="rId24" Target="fonts/font24.fntdata" Type="http://schemas.openxmlformats.org/officeDocument/2006/relationships/font"/><Relationship Id="rId25" Target="fonts/font25.fntdata" Type="http://schemas.openxmlformats.org/officeDocument/2006/relationships/font"/><Relationship Id="rId26" Target="fonts/font26.fntdata" Type="http://schemas.openxmlformats.org/officeDocument/2006/relationships/font"/><Relationship Id="rId27" Target="fonts/font27.fntdata" Type="http://schemas.openxmlformats.org/officeDocument/2006/relationships/font"/><Relationship Id="rId28" Target="fonts/font28.fntdata" Type="http://schemas.openxmlformats.org/officeDocument/2006/relationships/font"/><Relationship Id="rId29" Target="fonts/font29.fntdata" Type="http://schemas.openxmlformats.org/officeDocument/2006/relationships/font"/><Relationship Id="rId3" Target="viewProps.xml" Type="http://schemas.openxmlformats.org/officeDocument/2006/relationships/viewProps"/><Relationship Id="rId30" Target="fonts/font30.fntdata" Type="http://schemas.openxmlformats.org/officeDocument/2006/relationships/font"/><Relationship Id="rId31" Target="fonts/font31.fntdata" Type="http://schemas.openxmlformats.org/officeDocument/2006/relationships/font"/><Relationship Id="rId32" Target="fonts/font32.fntdata" Type="http://schemas.openxmlformats.org/officeDocument/2006/relationships/font"/><Relationship Id="rId33" Target="fonts/font33.fntdata" Type="http://schemas.openxmlformats.org/officeDocument/2006/relationships/font"/><Relationship Id="rId34" Target="fonts/font34.fntdata" Type="http://schemas.openxmlformats.org/officeDocument/2006/relationships/font"/><Relationship Id="rId35" Target="fonts/font35.fntdata" Type="http://schemas.openxmlformats.org/officeDocument/2006/relationships/font"/><Relationship Id="rId36" Target="fonts/font36.fntdata" Type="http://schemas.openxmlformats.org/officeDocument/2006/relationships/font"/><Relationship Id="rId37" Target="fonts/font37.fntdata" Type="http://schemas.openxmlformats.org/officeDocument/2006/relationships/font"/><Relationship Id="rId38" Target="fonts/font38.fntdata" Type="http://schemas.openxmlformats.org/officeDocument/2006/relationships/font"/><Relationship Id="rId39" Target="fonts/font39.fntdata" Type="http://schemas.openxmlformats.org/officeDocument/2006/relationships/font"/><Relationship Id="rId4" Target="theme/theme1.xml" Type="http://schemas.openxmlformats.org/officeDocument/2006/relationships/theme"/><Relationship Id="rId40" Target="fonts/font40.fntdata" Type="http://schemas.openxmlformats.org/officeDocument/2006/relationships/font"/><Relationship Id="rId41" Target="fonts/font41.fntdata" Type="http://schemas.openxmlformats.org/officeDocument/2006/relationships/font"/><Relationship Id="rId42" Target="fonts/font42.fntdata" Type="http://schemas.openxmlformats.org/officeDocument/2006/relationships/font"/><Relationship Id="rId43" Target="slides/slide1.xml" Type="http://schemas.openxmlformats.org/officeDocument/2006/relationships/slide"/><Relationship Id="rId44" Target="slides/slide2.xml" Type="http://schemas.openxmlformats.org/officeDocument/2006/relationships/slide"/><Relationship Id="rId45" Target="slides/slide3.xml" Type="http://schemas.openxmlformats.org/officeDocument/2006/relationships/slide"/><Relationship Id="rId46" Target="slides/slide4.xml" Type="http://schemas.openxmlformats.org/officeDocument/2006/relationships/slide"/><Relationship Id="rId5" Target="tableStyles.xml" Type="http://schemas.openxmlformats.org/officeDocument/2006/relationships/tableStyles"/><Relationship Id="rId6" Target="fonts/font6.fntdata" Type="http://schemas.openxmlformats.org/officeDocument/2006/relationships/font"/><Relationship Id="rId7" Target="fonts/font7.fntdata" Type="http://schemas.openxmlformats.org/officeDocument/2006/relationships/font"/><Relationship Id="rId8" Target="fonts/font8.fntdata" Type="http://schemas.openxmlformats.org/officeDocument/2006/relationships/font"/><Relationship Id="rId9" Target="fonts/font9.fntdata" Type="http://schemas.openxmlformats.org/officeDocument/2006/relationships/font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2.png" Type="http://schemas.openxmlformats.org/officeDocument/2006/relationships/image"/><Relationship Id="rId4" Target="../media/image3.svg" Type="http://schemas.openxmlformats.org/officeDocument/2006/relationships/image"/><Relationship Id="rId5" Target="../media/image4.pn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jpeg" Type="http://schemas.openxmlformats.org/officeDocument/2006/relationships/image"/><Relationship Id="rId3" Target="../media/image6.png" Type="http://schemas.openxmlformats.org/officeDocument/2006/relationships/image"/><Relationship Id="rId4" Target="../media/image7.svg" Type="http://schemas.openxmlformats.org/officeDocument/2006/relationships/image"/><Relationship Id="rId5" Target="../media/image8.png" Type="http://schemas.openxmlformats.org/officeDocument/2006/relationships/image"/><Relationship Id="rId6" Target="../media/image9.svg" Type="http://schemas.openxmlformats.org/officeDocument/2006/relationships/image"/><Relationship Id="rId7" Target="../media/image10.pn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9.png" Type="http://schemas.openxmlformats.org/officeDocument/2006/relationships/image"/><Relationship Id="rId11" Target="../media/image20.svg" Type="http://schemas.openxmlformats.org/officeDocument/2006/relationships/image"/><Relationship Id="rId12" Target="../media/image21.png" Type="http://schemas.openxmlformats.org/officeDocument/2006/relationships/image"/><Relationship Id="rId13" Target="../media/image22.svg" Type="http://schemas.openxmlformats.org/officeDocument/2006/relationships/image"/><Relationship Id="rId14" Target="../media/image23.png" Type="http://schemas.openxmlformats.org/officeDocument/2006/relationships/image"/><Relationship Id="rId15" Target="../media/image24.svg" Type="http://schemas.openxmlformats.org/officeDocument/2006/relationships/image"/><Relationship Id="rId16" Target="../media/image25.png" Type="http://schemas.openxmlformats.org/officeDocument/2006/relationships/image"/><Relationship Id="rId17" Target="../media/image26.svg" Type="http://schemas.openxmlformats.org/officeDocument/2006/relationships/image"/><Relationship Id="rId18" Target="../media/image27.png" Type="http://schemas.openxmlformats.org/officeDocument/2006/relationships/image"/><Relationship Id="rId19" Target="../media/image28.svg" Type="http://schemas.openxmlformats.org/officeDocument/2006/relationships/image"/><Relationship Id="rId2" Target="../media/image11.png" Type="http://schemas.openxmlformats.org/officeDocument/2006/relationships/image"/><Relationship Id="rId20" Target="../media/image29.jpeg" Type="http://schemas.openxmlformats.org/officeDocument/2006/relationships/image"/><Relationship Id="rId21" Target="../media/image10.png" Type="http://schemas.openxmlformats.org/officeDocument/2006/relationships/image"/><Relationship Id="rId3" Target="../media/image12.svg" Type="http://schemas.openxmlformats.org/officeDocument/2006/relationships/image"/><Relationship Id="rId4" Target="../media/image13.png" Type="http://schemas.openxmlformats.org/officeDocument/2006/relationships/image"/><Relationship Id="rId5" Target="../media/image14.svg" Type="http://schemas.openxmlformats.org/officeDocument/2006/relationships/image"/><Relationship Id="rId6" Target="../media/image15.png" Type="http://schemas.openxmlformats.org/officeDocument/2006/relationships/image"/><Relationship Id="rId7" Target="../media/image16.svg" Type="http://schemas.openxmlformats.org/officeDocument/2006/relationships/image"/><Relationship Id="rId8" Target="../media/image17.png" Type="http://schemas.openxmlformats.org/officeDocument/2006/relationships/image"/><Relationship Id="rId9" Target="../media/image18.sv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8.png" Type="http://schemas.openxmlformats.org/officeDocument/2006/relationships/image"/><Relationship Id="rId11" Target="../media/image9.svg" Type="http://schemas.openxmlformats.org/officeDocument/2006/relationships/image"/><Relationship Id="rId12" Target="../media/image10.png" Type="http://schemas.openxmlformats.org/officeDocument/2006/relationships/image"/><Relationship Id="rId13" Target="../media/image36.jpeg" Type="http://schemas.openxmlformats.org/officeDocument/2006/relationships/image"/><Relationship Id="rId14" Target="../media/image37.jpeg" Type="http://schemas.openxmlformats.org/officeDocument/2006/relationships/image"/><Relationship Id="rId15" Target="../media/image38.jpeg" Type="http://schemas.openxmlformats.org/officeDocument/2006/relationships/image"/><Relationship Id="rId2" Target="../media/image30.jpeg" Type="http://schemas.openxmlformats.org/officeDocument/2006/relationships/image"/><Relationship Id="rId3" Target="../media/image31.jpeg" Type="http://schemas.openxmlformats.org/officeDocument/2006/relationships/image"/><Relationship Id="rId4" Target="../media/image32.jpeg" Type="http://schemas.openxmlformats.org/officeDocument/2006/relationships/image"/><Relationship Id="rId5" Target="../media/image33.jpeg" Type="http://schemas.openxmlformats.org/officeDocument/2006/relationships/image"/><Relationship Id="rId6" Target="../media/image34.jpeg" Type="http://schemas.openxmlformats.org/officeDocument/2006/relationships/image"/><Relationship Id="rId7" Target="../media/image35.jpeg" Type="http://schemas.openxmlformats.org/officeDocument/2006/relationships/image"/><Relationship Id="rId8" Target="../media/image6.png" Type="http://schemas.openxmlformats.org/officeDocument/2006/relationships/image"/><Relationship Id="rId9" Target="../media/image7.sv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-1828" b="-28304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-335977" y="2638727"/>
            <a:ext cx="9429735" cy="5009547"/>
          </a:xfrm>
          <a:custGeom>
            <a:avLst/>
            <a:gdLst/>
            <a:ahLst/>
            <a:cxnLst/>
            <a:rect r="r" b="b" t="t" l="l"/>
            <a:pathLst>
              <a:path h="5009547" w="9429735">
                <a:moveTo>
                  <a:pt x="0" y="0"/>
                </a:moveTo>
                <a:lnTo>
                  <a:pt x="9429734" y="0"/>
                </a:lnTo>
                <a:lnTo>
                  <a:pt x="9429734" y="5009546"/>
                </a:lnTo>
                <a:lnTo>
                  <a:pt x="0" y="500954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496674" y="5670757"/>
            <a:ext cx="9396638" cy="91304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762"/>
              </a:lnSpc>
            </a:pPr>
            <a:r>
              <a:rPr lang="en-US" sz="2649" spc="903">
                <a:solidFill>
                  <a:srgbClr val="FFFFFF"/>
                </a:solidFill>
                <a:latin typeface="Inter"/>
              </a:rPr>
              <a:t>YOUR BUSINESS ACCELERATOR</a:t>
            </a:r>
          </a:p>
          <a:p>
            <a:pPr algn="l" marL="0" indent="0" lvl="0">
              <a:lnSpc>
                <a:spcPts val="3762"/>
              </a:lnSpc>
            </a:pPr>
          </a:p>
        </p:txBody>
      </p:sp>
      <p:sp>
        <p:nvSpPr>
          <p:cNvPr name="AutoShape 5" id="5"/>
          <p:cNvSpPr/>
          <p:nvPr/>
        </p:nvSpPr>
        <p:spPr>
          <a:xfrm flipV="true">
            <a:off x="1523332" y="4228459"/>
            <a:ext cx="0" cy="1107476"/>
          </a:xfrm>
          <a:prstGeom prst="line">
            <a:avLst/>
          </a:prstGeom>
          <a:ln cap="rnd" w="85725">
            <a:solidFill>
              <a:srgbClr val="FFFFFF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Freeform 6" id="6"/>
          <p:cNvSpPr/>
          <p:nvPr/>
        </p:nvSpPr>
        <p:spPr>
          <a:xfrm flipH="false" flipV="false" rot="0">
            <a:off x="228392" y="4164671"/>
            <a:ext cx="1258902" cy="1258902"/>
          </a:xfrm>
          <a:custGeom>
            <a:avLst/>
            <a:gdLst/>
            <a:ahLst/>
            <a:cxnLst/>
            <a:rect r="r" b="b" t="t" l="l"/>
            <a:pathLst>
              <a:path h="1258902" w="1258902">
                <a:moveTo>
                  <a:pt x="0" y="0"/>
                </a:moveTo>
                <a:lnTo>
                  <a:pt x="1258903" y="0"/>
                </a:lnTo>
                <a:lnTo>
                  <a:pt x="1258903" y="1258902"/>
                </a:lnTo>
                <a:lnTo>
                  <a:pt x="0" y="125890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20566" t="-51401" r="-18119" b="-44851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1296228" y="4117046"/>
            <a:ext cx="7797529" cy="130652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404"/>
              </a:lnSpc>
            </a:pPr>
            <a:r>
              <a:rPr lang="en-US" sz="8323" spc="1015">
                <a:solidFill>
                  <a:srgbClr val="FFFFFF"/>
                </a:solidFill>
                <a:latin typeface="Glacial Indifference"/>
              </a:rPr>
              <a:t>TCC GROUP</a:t>
            </a:r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AFAF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3972559"/>
            <a:chOff x="0" y="0"/>
            <a:chExt cx="24384000" cy="5296745"/>
          </a:xfrm>
        </p:grpSpPr>
        <p:pic>
          <p:nvPicPr>
            <p:cNvPr name="Picture 3" id="3"/>
            <p:cNvPicPr>
              <a:picLocks noChangeAspect="true"/>
            </p:cNvPicPr>
            <p:nvPr/>
          </p:nvPicPr>
          <p:blipFill>
            <a:blip r:embed="rId2"/>
            <a:srcRect l="0" t="45229" r="0" b="24121"/>
            <a:stretch>
              <a:fillRect/>
            </a:stretch>
          </p:blipFill>
          <p:spPr>
            <a:xfrm flipH="false" flipV="false">
              <a:off x="0" y="0"/>
              <a:ext cx="24384000" cy="5296745"/>
            </a:xfrm>
            <a:prstGeom prst="rect">
              <a:avLst/>
            </a:prstGeom>
          </p:spPr>
        </p:pic>
      </p:grpSp>
      <p:sp>
        <p:nvSpPr>
          <p:cNvPr name="TextBox 4" id="4"/>
          <p:cNvSpPr txBox="true"/>
          <p:nvPr/>
        </p:nvSpPr>
        <p:spPr>
          <a:xfrm rot="0">
            <a:off x="1084157" y="6170295"/>
            <a:ext cx="10792207" cy="24022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2760"/>
              </a:lnSpc>
            </a:pPr>
            <a:r>
              <a:rPr lang="en-US" sz="2000" spc="196">
                <a:solidFill>
                  <a:srgbClr val="000000"/>
                </a:solidFill>
                <a:latin typeface="Public Sans"/>
              </a:rPr>
              <a:t>A SME accelerator program is designed to offer a holistic approach to business development, emphasizing rapid growth, scalability, and sustainability for the participating small and medium-sized enterprises. </a:t>
            </a:r>
          </a:p>
          <a:p>
            <a:pPr algn="just">
              <a:lnSpc>
                <a:spcPts val="2760"/>
              </a:lnSpc>
            </a:pPr>
          </a:p>
          <a:p>
            <a:pPr algn="just">
              <a:lnSpc>
                <a:spcPts val="2760"/>
              </a:lnSpc>
            </a:pPr>
            <a:r>
              <a:rPr lang="en-US" sz="2000" spc="196">
                <a:solidFill>
                  <a:srgbClr val="000000"/>
                </a:solidFill>
                <a:latin typeface="Public Sans"/>
              </a:rPr>
              <a:t>Aim to designed to provide guidance, support, and practical advice to small and medium-sized businesses to help these businesses to overcome challenges, improve their operations, and achieve sustainable growth.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1028700" y="4541015"/>
            <a:ext cx="12608531" cy="12382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9600"/>
              </a:lnSpc>
            </a:pPr>
            <a:r>
              <a:rPr lang="en-US" sz="8000" spc="-400">
                <a:solidFill>
                  <a:srgbClr val="1C3A62"/>
                </a:solidFill>
                <a:latin typeface="Public Sans"/>
                <a:ea typeface="Public Sans"/>
              </a:rPr>
              <a:t>SM﻿E</a:t>
            </a:r>
            <a:r>
              <a:rPr lang="en-US" sz="8000" spc="-400">
                <a:solidFill>
                  <a:srgbClr val="FFD15A"/>
                </a:solidFill>
                <a:latin typeface="Public Sans"/>
              </a:rPr>
              <a:t> Accelerator Program</a:t>
            </a:r>
          </a:p>
        </p:txBody>
      </p:sp>
      <p:grpSp>
        <p:nvGrpSpPr>
          <p:cNvPr name="Group 6" id="6"/>
          <p:cNvGrpSpPr/>
          <p:nvPr/>
        </p:nvGrpSpPr>
        <p:grpSpPr>
          <a:xfrm rot="0">
            <a:off x="13520786" y="5169665"/>
            <a:ext cx="3738514" cy="3391740"/>
            <a:chOff x="0" y="0"/>
            <a:chExt cx="4984685" cy="4522321"/>
          </a:xfrm>
        </p:grpSpPr>
        <p:grpSp>
          <p:nvGrpSpPr>
            <p:cNvPr name="Group 7" id="7"/>
            <p:cNvGrpSpPr/>
            <p:nvPr/>
          </p:nvGrpSpPr>
          <p:grpSpPr>
            <a:xfrm rot="571975">
              <a:off x="667513" y="644684"/>
              <a:ext cx="3604078" cy="3604078"/>
              <a:chOff x="0" y="0"/>
              <a:chExt cx="6350000" cy="6350000"/>
            </a:xfrm>
          </p:grpSpPr>
          <p:sp>
            <p:nvSpPr>
              <p:cNvPr name="Freeform 8" id="8"/>
              <p:cNvSpPr/>
              <p:nvPr/>
            </p:nvSpPr>
            <p:spPr>
              <a:xfrm flipH="false" flipV="false" rot="0">
                <a:off x="0" y="0"/>
                <a:ext cx="6350000" cy="6350000"/>
              </a:xfrm>
              <a:custGeom>
                <a:avLst/>
                <a:gdLst/>
                <a:ahLst/>
                <a:cxnLst/>
                <a:rect r="r" b="b" t="t" l="l"/>
                <a:pathLst>
                  <a:path h="6350000" w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FD65C"/>
              </a:solidFill>
            </p:spPr>
          </p:sp>
        </p:grpSp>
        <p:sp>
          <p:nvSpPr>
            <p:cNvPr name="Freeform 9" id="9"/>
            <p:cNvSpPr/>
            <p:nvPr/>
          </p:nvSpPr>
          <p:spPr>
            <a:xfrm flipH="false" flipV="false" rot="81217">
              <a:off x="26863" y="138484"/>
              <a:ext cx="2301525" cy="2301525"/>
            </a:xfrm>
            <a:custGeom>
              <a:avLst/>
              <a:gdLst/>
              <a:ahLst/>
              <a:cxnLst/>
              <a:rect r="r" b="b" t="t" l="l"/>
              <a:pathLst>
                <a:path h="2301525" w="2301525">
                  <a:moveTo>
                    <a:pt x="0" y="0"/>
                  </a:moveTo>
                  <a:lnTo>
                    <a:pt x="2301525" y="0"/>
                  </a:lnTo>
                  <a:lnTo>
                    <a:pt x="2301525" y="2301525"/>
                  </a:lnTo>
                  <a:lnTo>
                    <a:pt x="0" y="23015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0" id="10"/>
            <p:cNvSpPr/>
            <p:nvPr/>
          </p:nvSpPr>
          <p:spPr>
            <a:xfrm flipH="false" flipV="false" rot="2624838">
              <a:off x="3476245" y="367953"/>
              <a:ext cx="1407905" cy="856006"/>
            </a:xfrm>
            <a:custGeom>
              <a:avLst/>
              <a:gdLst/>
              <a:ahLst/>
              <a:cxnLst/>
              <a:rect r="r" b="b" t="t" l="l"/>
              <a:pathLst>
                <a:path h="856006" w="1407905">
                  <a:moveTo>
                    <a:pt x="0" y="0"/>
                  </a:moveTo>
                  <a:lnTo>
                    <a:pt x="1407905" y="0"/>
                  </a:lnTo>
                  <a:lnTo>
                    <a:pt x="1407905" y="856007"/>
                  </a:lnTo>
                  <a:lnTo>
                    <a:pt x="0" y="8560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TextBox 11" id="11"/>
            <p:cNvSpPr txBox="true"/>
            <p:nvPr/>
          </p:nvSpPr>
          <p:spPr>
            <a:xfrm rot="571975">
              <a:off x="231569" y="1957153"/>
              <a:ext cx="4032503" cy="181818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r">
                <a:lnSpc>
                  <a:spcPts val="10767"/>
                </a:lnSpc>
                <a:spcBef>
                  <a:spcPct val="0"/>
                </a:spcBef>
              </a:pPr>
              <a:r>
                <a:rPr lang="en-US" sz="7691" spc="-423">
                  <a:solidFill>
                    <a:srgbClr val="38446D"/>
                  </a:solidFill>
                  <a:latin typeface="庞门正道标题体"/>
                </a:rPr>
                <a:t>CLINIC</a:t>
              </a:r>
            </a:p>
          </p:txBody>
        </p:sp>
        <p:sp>
          <p:nvSpPr>
            <p:cNvPr name="TextBox 12" id="12"/>
            <p:cNvSpPr txBox="true"/>
            <p:nvPr/>
          </p:nvSpPr>
          <p:spPr>
            <a:xfrm rot="571975">
              <a:off x="742478" y="1057015"/>
              <a:ext cx="3246408" cy="153346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r">
                <a:lnSpc>
                  <a:spcPts val="9688"/>
                </a:lnSpc>
              </a:pPr>
              <a:r>
                <a:rPr lang="en-US" sz="6920">
                  <a:solidFill>
                    <a:srgbClr val="38446D"/>
                  </a:solidFill>
                  <a:latin typeface="Open Sans Extra Bold"/>
                </a:rPr>
                <a:t>SME</a:t>
              </a:r>
            </a:p>
          </p:txBody>
        </p:sp>
      </p:grpSp>
      <p:grpSp>
        <p:nvGrpSpPr>
          <p:cNvPr name="Group 13" id="13"/>
          <p:cNvGrpSpPr/>
          <p:nvPr/>
        </p:nvGrpSpPr>
        <p:grpSpPr>
          <a:xfrm rot="0">
            <a:off x="15324145" y="274250"/>
            <a:ext cx="2798245" cy="876702"/>
            <a:chOff x="0" y="0"/>
            <a:chExt cx="3730994" cy="1168936"/>
          </a:xfrm>
        </p:grpSpPr>
        <p:sp>
          <p:nvSpPr>
            <p:cNvPr name="AutoShape 14" id="14"/>
            <p:cNvSpPr/>
            <p:nvPr/>
          </p:nvSpPr>
          <p:spPr>
            <a:xfrm flipV="true">
              <a:off x="743188" y="70907"/>
              <a:ext cx="0" cy="523113"/>
            </a:xfrm>
            <a:prstGeom prst="line">
              <a:avLst/>
            </a:prstGeom>
            <a:ln cap="rnd" w="19882">
              <a:solidFill>
                <a:srgbClr val="D9D9D9"/>
              </a:solidFill>
              <a:prstDash val="solid"/>
              <a:headEnd type="none" len="sm" w="sm"/>
              <a:tailEnd type="none" len="sm" w="sm"/>
            </a:ln>
          </p:spPr>
        </p:sp>
        <p:sp>
          <p:nvSpPr>
            <p:cNvPr name="TextBox 15" id="15"/>
            <p:cNvSpPr txBox="true"/>
            <p:nvPr/>
          </p:nvSpPr>
          <p:spPr>
            <a:xfrm rot="0">
              <a:off x="334655" y="688266"/>
              <a:ext cx="3321629" cy="48067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just">
                <a:lnSpc>
                  <a:spcPts val="1450"/>
                </a:lnSpc>
              </a:pPr>
              <a:r>
                <a:rPr lang="en-US" sz="1021" spc="134">
                  <a:solidFill>
                    <a:srgbClr val="161E44"/>
                  </a:solidFill>
                  <a:latin typeface="Inter Medium"/>
                </a:rPr>
                <a:t>YOUR BUSINESS ACCELERATOR</a:t>
              </a:r>
            </a:p>
            <a:p>
              <a:pPr algn="just" marL="0" indent="0" lvl="0">
                <a:lnSpc>
                  <a:spcPts val="1450"/>
                </a:lnSpc>
              </a:pPr>
            </a:p>
          </p:txBody>
        </p:sp>
        <p:sp>
          <p:nvSpPr>
            <p:cNvPr name="TextBox 16" id="16"/>
            <p:cNvSpPr txBox="true"/>
            <p:nvPr/>
          </p:nvSpPr>
          <p:spPr>
            <a:xfrm rot="0">
              <a:off x="884932" y="6263"/>
              <a:ext cx="2846062" cy="644621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3948"/>
                </a:lnSpc>
              </a:pPr>
              <a:r>
                <a:rPr lang="en-US" sz="3037" spc="-30">
                  <a:solidFill>
                    <a:srgbClr val="1C3A62"/>
                  </a:solidFill>
                  <a:latin typeface="Glacial Indifference"/>
                </a:rPr>
                <a:t>TCC GROUP</a:t>
              </a:r>
            </a:p>
          </p:txBody>
        </p:sp>
        <p:sp>
          <p:nvSpPr>
            <p:cNvPr name="Freeform 17" id="17"/>
            <p:cNvSpPr/>
            <p:nvPr/>
          </p:nvSpPr>
          <p:spPr>
            <a:xfrm flipH="false" flipV="false" rot="0">
              <a:off x="0" y="0"/>
              <a:ext cx="884932" cy="727092"/>
            </a:xfrm>
            <a:custGeom>
              <a:avLst/>
              <a:gdLst/>
              <a:ahLst/>
              <a:cxnLst/>
              <a:rect r="r" b="b" t="t" l="l"/>
              <a:pathLst>
                <a:path h="727092" w="884932">
                  <a:moveTo>
                    <a:pt x="0" y="0"/>
                  </a:moveTo>
                  <a:lnTo>
                    <a:pt x="884932" y="0"/>
                  </a:lnTo>
                  <a:lnTo>
                    <a:pt x="884932" y="727092"/>
                  </a:lnTo>
                  <a:lnTo>
                    <a:pt x="0" y="7270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0" t="-36114" r="0" b="-36114"/>
              </a:stretch>
            </a:blipFill>
          </p:spPr>
        </p:sp>
      </p:grpSp>
      <p:sp>
        <p:nvSpPr>
          <p:cNvPr name="TextBox 18" id="18"/>
          <p:cNvSpPr txBox="true"/>
          <p:nvPr/>
        </p:nvSpPr>
        <p:spPr>
          <a:xfrm rot="0">
            <a:off x="1284871" y="9795946"/>
            <a:ext cx="6283821" cy="2762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050"/>
              </a:lnSpc>
              <a:spcBef>
                <a:spcPct val="0"/>
              </a:spcBef>
            </a:pPr>
            <a:r>
              <a:rPr lang="en-US" sz="1000" spc="100">
                <a:solidFill>
                  <a:srgbClr val="000000"/>
                </a:solidFill>
                <a:latin typeface="Public Sans"/>
              </a:rPr>
              <a:t>CONFIDENTIAL AND PROPRIETARY</a:t>
            </a:r>
          </a:p>
          <a:p>
            <a:pPr algn="l">
              <a:lnSpc>
                <a:spcPts val="1050"/>
              </a:lnSpc>
              <a:spcBef>
                <a:spcPct val="0"/>
              </a:spcBef>
            </a:pPr>
            <a:r>
              <a:rPr lang="en-US" sz="1000" spc="100">
                <a:solidFill>
                  <a:srgbClr val="000000"/>
                </a:solidFill>
                <a:latin typeface="Public Sans"/>
              </a:rPr>
              <a:t>ANY USE OF THIS MATERIAL WITHOUT SPECIFIC PERMISSION IS STRICTLY PROHIBITED</a:t>
            </a: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AFAF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3369878" y="1790598"/>
            <a:ext cx="4605179" cy="6907768"/>
          </a:xfrm>
          <a:custGeom>
            <a:avLst/>
            <a:gdLst/>
            <a:ahLst/>
            <a:cxnLst/>
            <a:rect r="r" b="b" t="t" l="l"/>
            <a:pathLst>
              <a:path h="6907768" w="4605179">
                <a:moveTo>
                  <a:pt x="0" y="0"/>
                </a:moveTo>
                <a:lnTo>
                  <a:pt x="4605179" y="0"/>
                </a:lnTo>
                <a:lnTo>
                  <a:pt x="4605179" y="6907768"/>
                </a:lnTo>
                <a:lnTo>
                  <a:pt x="0" y="690776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7409289" y="5629960"/>
            <a:ext cx="854504" cy="854504"/>
            <a:chOff x="0" y="0"/>
            <a:chExt cx="1139338" cy="1139338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1139338" cy="1139338"/>
            </a:xfrm>
            <a:custGeom>
              <a:avLst/>
              <a:gdLst/>
              <a:ahLst/>
              <a:cxnLst/>
              <a:rect r="r" b="b" t="t" l="l"/>
              <a:pathLst>
                <a:path h="1139338" w="1139338">
                  <a:moveTo>
                    <a:pt x="0" y="0"/>
                  </a:moveTo>
                  <a:lnTo>
                    <a:pt x="1139338" y="0"/>
                  </a:lnTo>
                  <a:lnTo>
                    <a:pt x="1139338" y="1139338"/>
                  </a:lnTo>
                  <a:lnTo>
                    <a:pt x="0" y="11393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5" id="5"/>
            <p:cNvSpPr/>
            <p:nvPr/>
          </p:nvSpPr>
          <p:spPr>
            <a:xfrm flipH="false" flipV="false" rot="0">
              <a:off x="360967" y="265334"/>
              <a:ext cx="417404" cy="587141"/>
            </a:xfrm>
            <a:custGeom>
              <a:avLst/>
              <a:gdLst/>
              <a:ahLst/>
              <a:cxnLst/>
              <a:rect r="r" b="b" t="t" l="l"/>
              <a:pathLst>
                <a:path h="587141" w="417404">
                  <a:moveTo>
                    <a:pt x="0" y="0"/>
                  </a:moveTo>
                  <a:lnTo>
                    <a:pt x="417404" y="0"/>
                  </a:lnTo>
                  <a:lnTo>
                    <a:pt x="417404" y="587140"/>
                  </a:lnTo>
                  <a:lnTo>
                    <a:pt x="0" y="5871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6" id="6"/>
          <p:cNvGrpSpPr/>
          <p:nvPr/>
        </p:nvGrpSpPr>
        <p:grpSpPr>
          <a:xfrm rot="0">
            <a:off x="5531129" y="7887384"/>
            <a:ext cx="858349" cy="858349"/>
            <a:chOff x="0" y="0"/>
            <a:chExt cx="1144466" cy="1144466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1144466" cy="1144466"/>
            </a:xfrm>
            <a:custGeom>
              <a:avLst/>
              <a:gdLst/>
              <a:ahLst/>
              <a:cxnLst/>
              <a:rect r="r" b="b" t="t" l="l"/>
              <a:pathLst>
                <a:path h="1144466" w="1144466">
                  <a:moveTo>
                    <a:pt x="0" y="0"/>
                  </a:moveTo>
                  <a:lnTo>
                    <a:pt x="1144466" y="0"/>
                  </a:lnTo>
                  <a:lnTo>
                    <a:pt x="1144466" y="1144466"/>
                  </a:lnTo>
                  <a:lnTo>
                    <a:pt x="0" y="11444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8" id="8"/>
            <p:cNvSpPr/>
            <p:nvPr/>
          </p:nvSpPr>
          <p:spPr>
            <a:xfrm flipH="false" flipV="false" rot="0">
              <a:off x="219902" y="297905"/>
              <a:ext cx="704662" cy="539387"/>
            </a:xfrm>
            <a:custGeom>
              <a:avLst/>
              <a:gdLst/>
              <a:ahLst/>
              <a:cxnLst/>
              <a:rect r="r" b="b" t="t" l="l"/>
              <a:pathLst>
                <a:path h="539387" w="704662">
                  <a:moveTo>
                    <a:pt x="0" y="0"/>
                  </a:moveTo>
                  <a:lnTo>
                    <a:pt x="704662" y="0"/>
                  </a:lnTo>
                  <a:lnTo>
                    <a:pt x="704662" y="539386"/>
                  </a:lnTo>
                  <a:lnTo>
                    <a:pt x="0" y="53938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9" id="9"/>
          <p:cNvGrpSpPr/>
          <p:nvPr/>
        </p:nvGrpSpPr>
        <p:grpSpPr>
          <a:xfrm rot="0">
            <a:off x="4948918" y="1532619"/>
            <a:ext cx="854504" cy="854504"/>
            <a:chOff x="0" y="0"/>
            <a:chExt cx="1139338" cy="1139338"/>
          </a:xfrm>
        </p:grpSpPr>
        <p:sp>
          <p:nvSpPr>
            <p:cNvPr name="Freeform 10" id="10"/>
            <p:cNvSpPr/>
            <p:nvPr/>
          </p:nvSpPr>
          <p:spPr>
            <a:xfrm flipH="false" flipV="false" rot="-15335">
              <a:off x="2524" y="2524"/>
              <a:ext cx="1134289" cy="1134289"/>
            </a:xfrm>
            <a:custGeom>
              <a:avLst/>
              <a:gdLst/>
              <a:ahLst/>
              <a:cxnLst/>
              <a:rect r="r" b="b" t="t" l="l"/>
              <a:pathLst>
                <a:path h="1134289" w="1134289">
                  <a:moveTo>
                    <a:pt x="0" y="0"/>
                  </a:moveTo>
                  <a:lnTo>
                    <a:pt x="1134290" y="0"/>
                  </a:lnTo>
                  <a:lnTo>
                    <a:pt x="1134290" y="1134290"/>
                  </a:lnTo>
                  <a:lnTo>
                    <a:pt x="0" y="11342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1" id="11"/>
            <p:cNvSpPr/>
            <p:nvPr/>
          </p:nvSpPr>
          <p:spPr>
            <a:xfrm flipH="false" flipV="false" rot="0">
              <a:off x="403845" y="326460"/>
              <a:ext cx="331649" cy="486418"/>
            </a:xfrm>
            <a:custGeom>
              <a:avLst/>
              <a:gdLst/>
              <a:ahLst/>
              <a:cxnLst/>
              <a:rect r="r" b="b" t="t" l="l"/>
              <a:pathLst>
                <a:path h="486418" w="331649">
                  <a:moveTo>
                    <a:pt x="0" y="0"/>
                  </a:moveTo>
                  <a:lnTo>
                    <a:pt x="331648" y="0"/>
                  </a:lnTo>
                  <a:lnTo>
                    <a:pt x="331648" y="486418"/>
                  </a:lnTo>
                  <a:lnTo>
                    <a:pt x="0" y="48641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12" id="12"/>
          <p:cNvGrpSpPr/>
          <p:nvPr/>
        </p:nvGrpSpPr>
        <p:grpSpPr>
          <a:xfrm rot="0">
            <a:off x="7120554" y="3451963"/>
            <a:ext cx="854504" cy="854504"/>
            <a:chOff x="0" y="0"/>
            <a:chExt cx="1139338" cy="1139338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1139338" cy="1139338"/>
            </a:xfrm>
            <a:custGeom>
              <a:avLst/>
              <a:gdLst/>
              <a:ahLst/>
              <a:cxnLst/>
              <a:rect r="r" b="b" t="t" l="l"/>
              <a:pathLst>
                <a:path h="1139338" w="1139338">
                  <a:moveTo>
                    <a:pt x="0" y="0"/>
                  </a:moveTo>
                  <a:lnTo>
                    <a:pt x="1139338" y="0"/>
                  </a:lnTo>
                  <a:lnTo>
                    <a:pt x="1139338" y="1139338"/>
                  </a:lnTo>
                  <a:lnTo>
                    <a:pt x="0" y="11393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4" id="14"/>
            <p:cNvSpPr/>
            <p:nvPr/>
          </p:nvSpPr>
          <p:spPr>
            <a:xfrm flipH="false" flipV="false" rot="0">
              <a:off x="327697" y="323083"/>
              <a:ext cx="483944" cy="483944"/>
            </a:xfrm>
            <a:custGeom>
              <a:avLst/>
              <a:gdLst/>
              <a:ahLst/>
              <a:cxnLst/>
              <a:rect r="r" b="b" t="t" l="l"/>
              <a:pathLst>
                <a:path h="483944" w="483944">
                  <a:moveTo>
                    <a:pt x="0" y="0"/>
                  </a:moveTo>
                  <a:lnTo>
                    <a:pt x="483944" y="0"/>
                  </a:lnTo>
                  <a:lnTo>
                    <a:pt x="483944" y="483944"/>
                  </a:lnTo>
                  <a:lnTo>
                    <a:pt x="0" y="4839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 l="0" t="0" r="0" b="0"/>
              </a:stretch>
            </a:blipFill>
          </p:spPr>
        </p:sp>
      </p:grpSp>
      <p:sp>
        <p:nvSpPr>
          <p:cNvPr name="TextBox 15" id="15"/>
          <p:cNvSpPr txBox="true"/>
          <p:nvPr/>
        </p:nvSpPr>
        <p:spPr>
          <a:xfrm rot="0">
            <a:off x="8461265" y="3295640"/>
            <a:ext cx="2623564" cy="11100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499"/>
              </a:lnSpc>
            </a:pPr>
            <a:r>
              <a:rPr lang="en-US" sz="3213" spc="32">
                <a:solidFill>
                  <a:srgbClr val="F7B385"/>
                </a:solidFill>
                <a:latin typeface="Inter Bold"/>
              </a:rPr>
              <a:t>Accounting Practices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7120554" y="7830234"/>
            <a:ext cx="2492991" cy="11100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499"/>
              </a:lnSpc>
            </a:pPr>
            <a:r>
              <a:rPr lang="en-US" sz="3213" spc="32">
                <a:solidFill>
                  <a:srgbClr val="CADB7F"/>
                </a:solidFill>
                <a:latin typeface="Inter Bold"/>
              </a:rPr>
              <a:t>Fund Raising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8748250" y="5473636"/>
            <a:ext cx="2068629" cy="11100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499"/>
              </a:lnSpc>
            </a:pPr>
            <a:r>
              <a:rPr lang="en-US" sz="3213" spc="32">
                <a:solidFill>
                  <a:srgbClr val="73C2A6"/>
                </a:solidFill>
                <a:latin typeface="Inter Bold"/>
              </a:rPr>
              <a:t>Financial Strategy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6583767" y="1289616"/>
            <a:ext cx="6231753" cy="167724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499"/>
              </a:lnSpc>
            </a:pPr>
            <a:r>
              <a:rPr lang="en-US" sz="3213" spc="32">
                <a:solidFill>
                  <a:srgbClr val="E86A8A"/>
                </a:solidFill>
                <a:latin typeface="Inter Bold"/>
              </a:rPr>
              <a:t>Corporate Governance &amp; Compliance</a:t>
            </a:r>
          </a:p>
          <a:p>
            <a:pPr algn="l">
              <a:lnSpc>
                <a:spcPts val="4499"/>
              </a:lnSpc>
            </a:pPr>
          </a:p>
        </p:txBody>
      </p:sp>
      <p:sp>
        <p:nvSpPr>
          <p:cNvPr name="TextBox 19" id="19"/>
          <p:cNvSpPr txBox="true"/>
          <p:nvPr/>
        </p:nvSpPr>
        <p:spPr>
          <a:xfrm rot="0">
            <a:off x="1408070" y="3040320"/>
            <a:ext cx="5607240" cy="186500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478"/>
              </a:lnSpc>
            </a:pPr>
            <a:r>
              <a:rPr lang="en-US" sz="5419" spc="189">
                <a:solidFill>
                  <a:srgbClr val="1C3A62"/>
                </a:solidFill>
                <a:latin typeface="Public Sans Bold"/>
              </a:rPr>
              <a:t>Key</a:t>
            </a:r>
            <a:r>
              <a:rPr lang="en-US" sz="5419" spc="189">
                <a:solidFill>
                  <a:srgbClr val="FFD65C"/>
                </a:solidFill>
                <a:latin typeface="Public Sans Bold"/>
              </a:rPr>
              <a:t> </a:t>
            </a:r>
          </a:p>
          <a:p>
            <a:pPr algn="l" marL="0" indent="0" lvl="0">
              <a:lnSpc>
                <a:spcPts val="7478"/>
              </a:lnSpc>
              <a:spcBef>
                <a:spcPct val="0"/>
              </a:spcBef>
            </a:pPr>
            <a:r>
              <a:rPr lang="en-US" sz="5419" spc="189">
                <a:solidFill>
                  <a:srgbClr val="FFD65C"/>
                </a:solidFill>
                <a:latin typeface="Public Sans Bold"/>
              </a:rPr>
              <a:t>Challenges:</a:t>
            </a:r>
          </a:p>
        </p:txBody>
      </p:sp>
      <p:grpSp>
        <p:nvGrpSpPr>
          <p:cNvPr name="Group 20" id="20"/>
          <p:cNvGrpSpPr/>
          <p:nvPr/>
        </p:nvGrpSpPr>
        <p:grpSpPr>
          <a:xfrm rot="0">
            <a:off x="11856354" y="-396162"/>
            <a:ext cx="6864790" cy="10829559"/>
            <a:chOff x="0" y="0"/>
            <a:chExt cx="9153053" cy="14439412"/>
          </a:xfrm>
        </p:grpSpPr>
        <p:pic>
          <p:nvPicPr>
            <p:cNvPr name="Picture 21" id="21"/>
            <p:cNvPicPr>
              <a:picLocks noChangeAspect="true"/>
            </p:cNvPicPr>
            <p:nvPr/>
          </p:nvPicPr>
          <p:blipFill>
            <a:blip r:embed="rId20"/>
            <a:srcRect l="29982" t="0" r="27704" b="0"/>
            <a:stretch>
              <a:fillRect/>
            </a:stretch>
          </p:blipFill>
          <p:spPr>
            <a:xfrm flipH="false" flipV="false">
              <a:off x="0" y="0"/>
              <a:ext cx="9153053" cy="14439412"/>
            </a:xfrm>
            <a:prstGeom prst="rect">
              <a:avLst/>
            </a:prstGeom>
          </p:spPr>
        </p:pic>
      </p:grpSp>
      <p:sp>
        <p:nvSpPr>
          <p:cNvPr name="TextBox 22" id="22"/>
          <p:cNvSpPr txBox="true"/>
          <p:nvPr/>
        </p:nvSpPr>
        <p:spPr>
          <a:xfrm rot="0">
            <a:off x="1284871" y="9795946"/>
            <a:ext cx="6283821" cy="2762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050"/>
              </a:lnSpc>
              <a:spcBef>
                <a:spcPct val="0"/>
              </a:spcBef>
            </a:pPr>
            <a:r>
              <a:rPr lang="en-US" sz="1000" spc="100">
                <a:solidFill>
                  <a:srgbClr val="000000"/>
                </a:solidFill>
                <a:latin typeface="Public Sans"/>
              </a:rPr>
              <a:t>CONFIDENTIAL AND PROPRIETARY</a:t>
            </a:r>
          </a:p>
          <a:p>
            <a:pPr algn="l">
              <a:lnSpc>
                <a:spcPts val="1050"/>
              </a:lnSpc>
              <a:spcBef>
                <a:spcPct val="0"/>
              </a:spcBef>
            </a:pPr>
            <a:r>
              <a:rPr lang="en-US" sz="1000" spc="100">
                <a:solidFill>
                  <a:srgbClr val="000000"/>
                </a:solidFill>
                <a:latin typeface="Public Sans"/>
              </a:rPr>
              <a:t>ANY USE OF THIS MATERIAL WITHOUT SPECIFIC PERMISSION IS STRICTLY PROHIBITED</a:t>
            </a:r>
          </a:p>
        </p:txBody>
      </p:sp>
      <p:grpSp>
        <p:nvGrpSpPr>
          <p:cNvPr name="Group 23" id="23"/>
          <p:cNvGrpSpPr/>
          <p:nvPr/>
        </p:nvGrpSpPr>
        <p:grpSpPr>
          <a:xfrm rot="0">
            <a:off x="15324145" y="274250"/>
            <a:ext cx="2798245" cy="876702"/>
            <a:chOff x="0" y="0"/>
            <a:chExt cx="3730994" cy="1168936"/>
          </a:xfrm>
        </p:grpSpPr>
        <p:sp>
          <p:nvSpPr>
            <p:cNvPr name="AutoShape 24" id="24"/>
            <p:cNvSpPr/>
            <p:nvPr/>
          </p:nvSpPr>
          <p:spPr>
            <a:xfrm flipV="true">
              <a:off x="743188" y="70907"/>
              <a:ext cx="0" cy="523113"/>
            </a:xfrm>
            <a:prstGeom prst="line">
              <a:avLst/>
            </a:prstGeom>
            <a:ln cap="rnd" w="19882">
              <a:solidFill>
                <a:srgbClr val="D9D9D9"/>
              </a:solidFill>
              <a:prstDash val="solid"/>
              <a:headEnd type="none" len="sm" w="sm"/>
              <a:tailEnd type="none" len="sm" w="sm"/>
            </a:ln>
          </p:spPr>
        </p:sp>
        <p:sp>
          <p:nvSpPr>
            <p:cNvPr name="TextBox 25" id="25"/>
            <p:cNvSpPr txBox="true"/>
            <p:nvPr/>
          </p:nvSpPr>
          <p:spPr>
            <a:xfrm rot="0">
              <a:off x="334655" y="688266"/>
              <a:ext cx="3321629" cy="48067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just">
                <a:lnSpc>
                  <a:spcPts val="1450"/>
                </a:lnSpc>
              </a:pPr>
              <a:r>
                <a:rPr lang="en-US" sz="1021" spc="134">
                  <a:solidFill>
                    <a:srgbClr val="161E44"/>
                  </a:solidFill>
                  <a:latin typeface="Inter Medium"/>
                </a:rPr>
                <a:t>YOUR BUSINESS ACCELERATOR</a:t>
              </a:r>
            </a:p>
            <a:p>
              <a:pPr algn="just" marL="0" indent="0" lvl="0">
                <a:lnSpc>
                  <a:spcPts val="1450"/>
                </a:lnSpc>
              </a:pPr>
            </a:p>
          </p:txBody>
        </p:sp>
        <p:sp>
          <p:nvSpPr>
            <p:cNvPr name="TextBox 26" id="26"/>
            <p:cNvSpPr txBox="true"/>
            <p:nvPr/>
          </p:nvSpPr>
          <p:spPr>
            <a:xfrm rot="0">
              <a:off x="884932" y="6263"/>
              <a:ext cx="2846062" cy="644621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3948"/>
                </a:lnSpc>
              </a:pPr>
              <a:r>
                <a:rPr lang="en-US" sz="3037" spc="-30">
                  <a:solidFill>
                    <a:srgbClr val="1C3A62"/>
                  </a:solidFill>
                  <a:latin typeface="Glacial Indifference"/>
                </a:rPr>
                <a:t>TCC GROUP</a:t>
              </a:r>
            </a:p>
          </p:txBody>
        </p:sp>
        <p:sp>
          <p:nvSpPr>
            <p:cNvPr name="Freeform 27" id="27"/>
            <p:cNvSpPr/>
            <p:nvPr/>
          </p:nvSpPr>
          <p:spPr>
            <a:xfrm flipH="false" flipV="false" rot="0">
              <a:off x="0" y="0"/>
              <a:ext cx="884932" cy="727092"/>
            </a:xfrm>
            <a:custGeom>
              <a:avLst/>
              <a:gdLst/>
              <a:ahLst/>
              <a:cxnLst/>
              <a:rect r="r" b="b" t="t" l="l"/>
              <a:pathLst>
                <a:path h="727092" w="884932">
                  <a:moveTo>
                    <a:pt x="0" y="0"/>
                  </a:moveTo>
                  <a:lnTo>
                    <a:pt x="884932" y="0"/>
                  </a:lnTo>
                  <a:lnTo>
                    <a:pt x="884932" y="727092"/>
                  </a:lnTo>
                  <a:lnTo>
                    <a:pt x="0" y="7270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1"/>
              <a:stretch>
                <a:fillRect l="0" t="-36114" r="0" b="-36114"/>
              </a:stretch>
            </a:blipFill>
          </p:spPr>
        </p:sp>
      </p:grpSp>
      <p:sp>
        <p:nvSpPr>
          <p:cNvPr name="TextBox 28" id="28"/>
          <p:cNvSpPr txBox="true"/>
          <p:nvPr/>
        </p:nvSpPr>
        <p:spPr>
          <a:xfrm rot="0">
            <a:off x="1408070" y="5127211"/>
            <a:ext cx="4778714" cy="172194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2263"/>
              </a:lnSpc>
            </a:pPr>
            <a:r>
              <a:rPr lang="en-US" sz="1616" spc="16">
                <a:solidFill>
                  <a:srgbClr val="000000"/>
                </a:solidFill>
                <a:latin typeface="Inter"/>
              </a:rPr>
              <a:t>Addressing these  challenges requires strategic planning, resource allocation, and adaptability. </a:t>
            </a:r>
          </a:p>
          <a:p>
            <a:pPr algn="just">
              <a:lnSpc>
                <a:spcPts val="2263"/>
              </a:lnSpc>
            </a:pPr>
          </a:p>
          <a:p>
            <a:pPr algn="just">
              <a:lnSpc>
                <a:spcPts val="2263"/>
              </a:lnSpc>
            </a:pPr>
            <a:r>
              <a:rPr lang="en-US" sz="1616" spc="16">
                <a:solidFill>
                  <a:srgbClr val="000000"/>
                </a:solidFill>
                <a:latin typeface="Inter Bold"/>
              </a:rPr>
              <a:t>SME clinics</a:t>
            </a:r>
            <a:r>
              <a:rPr lang="en-US" sz="1616" spc="16">
                <a:solidFill>
                  <a:srgbClr val="000000"/>
                </a:solidFill>
                <a:latin typeface="Inter"/>
              </a:rPr>
              <a:t> provide tailored support through workshops &amp; mentorship to enhance competitiveness and resilience.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AFAF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4409426" y="-459837"/>
            <a:ext cx="4650530" cy="4850570"/>
            <a:chOff x="0" y="0"/>
            <a:chExt cx="720489" cy="75148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720489" cy="751480"/>
            </a:xfrm>
            <a:custGeom>
              <a:avLst/>
              <a:gdLst/>
              <a:ahLst/>
              <a:cxnLst/>
              <a:rect r="r" b="b" t="t" l="l"/>
              <a:pathLst>
                <a:path h="751480" w="720489">
                  <a:moveTo>
                    <a:pt x="44948" y="0"/>
                  </a:moveTo>
                  <a:lnTo>
                    <a:pt x="675541" y="0"/>
                  </a:lnTo>
                  <a:cubicBezTo>
                    <a:pt x="700365" y="0"/>
                    <a:pt x="720489" y="20124"/>
                    <a:pt x="720489" y="44948"/>
                  </a:cubicBezTo>
                  <a:lnTo>
                    <a:pt x="720489" y="706532"/>
                  </a:lnTo>
                  <a:cubicBezTo>
                    <a:pt x="720489" y="731356"/>
                    <a:pt x="700365" y="751480"/>
                    <a:pt x="675541" y="751480"/>
                  </a:cubicBezTo>
                  <a:lnTo>
                    <a:pt x="44948" y="751480"/>
                  </a:lnTo>
                  <a:cubicBezTo>
                    <a:pt x="20124" y="751480"/>
                    <a:pt x="0" y="731356"/>
                    <a:pt x="0" y="706532"/>
                  </a:cubicBezTo>
                  <a:lnTo>
                    <a:pt x="0" y="44948"/>
                  </a:lnTo>
                  <a:cubicBezTo>
                    <a:pt x="0" y="20124"/>
                    <a:pt x="20124" y="0"/>
                    <a:pt x="44948" y="0"/>
                  </a:cubicBezTo>
                  <a:close/>
                </a:path>
              </a:pathLst>
            </a:custGeom>
            <a:blipFill>
              <a:blip r:embed="rId2"/>
              <a:stretch>
                <a:fillRect l="-41079" t="-63292" r="-27268" b="-51914"/>
              </a:stretch>
            </a:blipFill>
          </p:spPr>
        </p:sp>
      </p:grpSp>
      <p:grpSp>
        <p:nvGrpSpPr>
          <p:cNvPr name="Group 4" id="4"/>
          <p:cNvGrpSpPr/>
          <p:nvPr/>
        </p:nvGrpSpPr>
        <p:grpSpPr>
          <a:xfrm rot="0">
            <a:off x="944655" y="899946"/>
            <a:ext cx="3169495" cy="3860832"/>
            <a:chOff x="0" y="0"/>
            <a:chExt cx="491038" cy="598144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491038" cy="598144"/>
            </a:xfrm>
            <a:custGeom>
              <a:avLst/>
              <a:gdLst/>
              <a:ahLst/>
              <a:cxnLst/>
              <a:rect r="r" b="b" t="t" l="l"/>
              <a:pathLst>
                <a:path h="598144" w="491038">
                  <a:moveTo>
                    <a:pt x="65951" y="0"/>
                  </a:moveTo>
                  <a:lnTo>
                    <a:pt x="425087" y="0"/>
                  </a:lnTo>
                  <a:cubicBezTo>
                    <a:pt x="461510" y="0"/>
                    <a:pt x="491038" y="29527"/>
                    <a:pt x="491038" y="65951"/>
                  </a:cubicBezTo>
                  <a:lnTo>
                    <a:pt x="491038" y="532193"/>
                  </a:lnTo>
                  <a:cubicBezTo>
                    <a:pt x="491038" y="568617"/>
                    <a:pt x="461510" y="598144"/>
                    <a:pt x="425087" y="598144"/>
                  </a:cubicBezTo>
                  <a:lnTo>
                    <a:pt x="65951" y="598144"/>
                  </a:lnTo>
                  <a:cubicBezTo>
                    <a:pt x="29527" y="598144"/>
                    <a:pt x="0" y="568617"/>
                    <a:pt x="0" y="532193"/>
                  </a:cubicBezTo>
                  <a:lnTo>
                    <a:pt x="0" y="65951"/>
                  </a:lnTo>
                  <a:cubicBezTo>
                    <a:pt x="0" y="29527"/>
                    <a:pt x="29527" y="0"/>
                    <a:pt x="65951" y="0"/>
                  </a:cubicBezTo>
                  <a:close/>
                </a:path>
              </a:pathLst>
            </a:custGeom>
            <a:blipFill>
              <a:blip r:embed="rId3"/>
              <a:stretch>
                <a:fillRect l="-10365" t="-44084" r="-63721" b="-46467"/>
              </a:stretch>
            </a:blipFill>
          </p:spPr>
        </p:sp>
      </p:grpSp>
      <p:grpSp>
        <p:nvGrpSpPr>
          <p:cNvPr name="Group 6" id="6"/>
          <p:cNvGrpSpPr/>
          <p:nvPr/>
        </p:nvGrpSpPr>
        <p:grpSpPr>
          <a:xfrm rot="0">
            <a:off x="-545216" y="5056052"/>
            <a:ext cx="4659367" cy="2396796"/>
            <a:chOff x="0" y="0"/>
            <a:chExt cx="721858" cy="371326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721858" cy="371326"/>
            </a:xfrm>
            <a:custGeom>
              <a:avLst/>
              <a:gdLst/>
              <a:ahLst/>
              <a:cxnLst/>
              <a:rect r="r" b="b" t="t" l="l"/>
              <a:pathLst>
                <a:path h="371326" w="721858">
                  <a:moveTo>
                    <a:pt x="44863" y="0"/>
                  </a:moveTo>
                  <a:lnTo>
                    <a:pt x="676995" y="0"/>
                  </a:lnTo>
                  <a:cubicBezTo>
                    <a:pt x="688893" y="0"/>
                    <a:pt x="700304" y="4727"/>
                    <a:pt x="708718" y="13140"/>
                  </a:cubicBezTo>
                  <a:cubicBezTo>
                    <a:pt x="717131" y="21553"/>
                    <a:pt x="721858" y="32964"/>
                    <a:pt x="721858" y="44863"/>
                  </a:cubicBezTo>
                  <a:lnTo>
                    <a:pt x="721858" y="326464"/>
                  </a:lnTo>
                  <a:cubicBezTo>
                    <a:pt x="721858" y="351241"/>
                    <a:pt x="701772" y="371326"/>
                    <a:pt x="676995" y="371326"/>
                  </a:cubicBezTo>
                  <a:lnTo>
                    <a:pt x="44863" y="371326"/>
                  </a:lnTo>
                  <a:cubicBezTo>
                    <a:pt x="20086" y="371326"/>
                    <a:pt x="0" y="351241"/>
                    <a:pt x="0" y="326464"/>
                  </a:cubicBezTo>
                  <a:lnTo>
                    <a:pt x="0" y="44863"/>
                  </a:lnTo>
                  <a:cubicBezTo>
                    <a:pt x="0" y="20086"/>
                    <a:pt x="20086" y="0"/>
                    <a:pt x="44863" y="0"/>
                  </a:cubicBezTo>
                  <a:close/>
                </a:path>
              </a:pathLst>
            </a:custGeom>
            <a:blipFill>
              <a:blip r:embed="rId4"/>
              <a:stretch>
                <a:fillRect l="0" t="-28040" r="-30107" b="-61656"/>
              </a:stretch>
            </a:blipFill>
          </p:spPr>
        </p:sp>
      </p:grpSp>
      <p:grpSp>
        <p:nvGrpSpPr>
          <p:cNvPr name="Group 8" id="8"/>
          <p:cNvGrpSpPr/>
          <p:nvPr/>
        </p:nvGrpSpPr>
        <p:grpSpPr>
          <a:xfrm rot="0">
            <a:off x="4409426" y="4686008"/>
            <a:ext cx="4871759" cy="2766840"/>
            <a:chOff x="0" y="0"/>
            <a:chExt cx="754763" cy="428656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754763" cy="428656"/>
            </a:xfrm>
            <a:custGeom>
              <a:avLst/>
              <a:gdLst/>
              <a:ahLst/>
              <a:cxnLst/>
              <a:rect r="r" b="b" t="t" l="l"/>
              <a:pathLst>
                <a:path h="428656" w="754763">
                  <a:moveTo>
                    <a:pt x="42907" y="0"/>
                  </a:moveTo>
                  <a:lnTo>
                    <a:pt x="711856" y="0"/>
                  </a:lnTo>
                  <a:cubicBezTo>
                    <a:pt x="723236" y="0"/>
                    <a:pt x="734149" y="4521"/>
                    <a:pt x="742196" y="12567"/>
                  </a:cubicBezTo>
                  <a:cubicBezTo>
                    <a:pt x="750242" y="20614"/>
                    <a:pt x="754763" y="31527"/>
                    <a:pt x="754763" y="42907"/>
                  </a:cubicBezTo>
                  <a:lnTo>
                    <a:pt x="754763" y="385749"/>
                  </a:lnTo>
                  <a:cubicBezTo>
                    <a:pt x="754763" y="397129"/>
                    <a:pt x="750242" y="408042"/>
                    <a:pt x="742196" y="416089"/>
                  </a:cubicBezTo>
                  <a:cubicBezTo>
                    <a:pt x="734149" y="424135"/>
                    <a:pt x="723236" y="428656"/>
                    <a:pt x="711856" y="428656"/>
                  </a:cubicBezTo>
                  <a:lnTo>
                    <a:pt x="42907" y="428656"/>
                  </a:lnTo>
                  <a:cubicBezTo>
                    <a:pt x="19210" y="428656"/>
                    <a:pt x="0" y="409446"/>
                    <a:pt x="0" y="385749"/>
                  </a:cubicBezTo>
                  <a:lnTo>
                    <a:pt x="0" y="42907"/>
                  </a:lnTo>
                  <a:cubicBezTo>
                    <a:pt x="0" y="31527"/>
                    <a:pt x="4521" y="20614"/>
                    <a:pt x="12567" y="12567"/>
                  </a:cubicBezTo>
                  <a:cubicBezTo>
                    <a:pt x="20614" y="4521"/>
                    <a:pt x="31527" y="0"/>
                    <a:pt x="42907" y="0"/>
                  </a:cubicBezTo>
                  <a:close/>
                </a:path>
              </a:pathLst>
            </a:custGeom>
            <a:blipFill>
              <a:blip r:embed="rId5"/>
              <a:stretch>
                <a:fillRect l="0" t="-53740" r="0" b="-81028"/>
              </a:stretch>
            </a:blipFill>
          </p:spPr>
        </p:sp>
      </p:grpSp>
      <p:grpSp>
        <p:nvGrpSpPr>
          <p:cNvPr name="Group 10" id="10"/>
          <p:cNvGrpSpPr/>
          <p:nvPr/>
        </p:nvGrpSpPr>
        <p:grpSpPr>
          <a:xfrm rot="0">
            <a:off x="944655" y="7748124"/>
            <a:ext cx="4105506" cy="2980320"/>
            <a:chOff x="0" y="0"/>
            <a:chExt cx="636050" cy="461730"/>
          </a:xfrm>
        </p:grpSpPr>
        <p:sp>
          <p:nvSpPr>
            <p:cNvPr name="Freeform 11" id="11"/>
            <p:cNvSpPr/>
            <p:nvPr/>
          </p:nvSpPr>
          <p:spPr>
            <a:xfrm flipH="false" flipV="false" rot="106839">
              <a:off x="-6312" y="-9062"/>
              <a:ext cx="648674" cy="479854"/>
            </a:xfrm>
            <a:custGeom>
              <a:avLst/>
              <a:gdLst/>
              <a:ahLst/>
              <a:cxnLst/>
              <a:rect r="r" b="b" t="t" l="l"/>
              <a:pathLst>
                <a:path h="479854" w="648674">
                  <a:moveTo>
                    <a:pt x="50182" y="17474"/>
                  </a:moveTo>
                  <a:lnTo>
                    <a:pt x="584145" y="873"/>
                  </a:lnTo>
                  <a:cubicBezTo>
                    <a:pt x="612251" y="0"/>
                    <a:pt x="635743" y="22076"/>
                    <a:pt x="636617" y="50182"/>
                  </a:cubicBezTo>
                  <a:lnTo>
                    <a:pt x="647800" y="409907"/>
                  </a:lnTo>
                  <a:cubicBezTo>
                    <a:pt x="648674" y="438013"/>
                    <a:pt x="626598" y="461506"/>
                    <a:pt x="598492" y="462380"/>
                  </a:cubicBezTo>
                  <a:lnTo>
                    <a:pt x="64530" y="478980"/>
                  </a:lnTo>
                  <a:cubicBezTo>
                    <a:pt x="36424" y="479854"/>
                    <a:pt x="12931" y="457778"/>
                    <a:pt x="12057" y="429672"/>
                  </a:cubicBezTo>
                  <a:lnTo>
                    <a:pt x="874" y="69946"/>
                  </a:lnTo>
                  <a:cubicBezTo>
                    <a:pt x="0" y="41840"/>
                    <a:pt x="22076" y="18347"/>
                    <a:pt x="50182" y="17474"/>
                  </a:cubicBezTo>
                  <a:close/>
                </a:path>
              </a:pathLst>
            </a:custGeom>
            <a:blipFill>
              <a:blip r:embed="rId6"/>
              <a:stretch>
                <a:fillRect l="-20303" t="-66893" r="-20834" b="-88264"/>
              </a:stretch>
            </a:blipFill>
          </p:spPr>
        </p:sp>
      </p:grpSp>
      <p:grpSp>
        <p:nvGrpSpPr>
          <p:cNvPr name="Group 12" id="12"/>
          <p:cNvGrpSpPr/>
          <p:nvPr/>
        </p:nvGrpSpPr>
        <p:grpSpPr>
          <a:xfrm rot="0">
            <a:off x="5336213" y="7748124"/>
            <a:ext cx="3723742" cy="2980320"/>
            <a:chOff x="0" y="0"/>
            <a:chExt cx="576905" cy="461730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576905" cy="461730"/>
            </a:xfrm>
            <a:custGeom>
              <a:avLst/>
              <a:gdLst/>
              <a:ahLst/>
              <a:cxnLst/>
              <a:rect r="r" b="b" t="t" l="l"/>
              <a:pathLst>
                <a:path h="461730" w="576905">
                  <a:moveTo>
                    <a:pt x="56135" y="0"/>
                  </a:moveTo>
                  <a:lnTo>
                    <a:pt x="520770" y="0"/>
                  </a:lnTo>
                  <a:cubicBezTo>
                    <a:pt x="535658" y="0"/>
                    <a:pt x="549936" y="5914"/>
                    <a:pt x="560464" y="16442"/>
                  </a:cubicBezTo>
                  <a:cubicBezTo>
                    <a:pt x="570991" y="26969"/>
                    <a:pt x="576905" y="41247"/>
                    <a:pt x="576905" y="56135"/>
                  </a:cubicBezTo>
                  <a:lnTo>
                    <a:pt x="576905" y="405595"/>
                  </a:lnTo>
                  <a:cubicBezTo>
                    <a:pt x="576905" y="420483"/>
                    <a:pt x="570991" y="434761"/>
                    <a:pt x="560464" y="445288"/>
                  </a:cubicBezTo>
                  <a:cubicBezTo>
                    <a:pt x="549936" y="455815"/>
                    <a:pt x="535658" y="461730"/>
                    <a:pt x="520770" y="461730"/>
                  </a:cubicBezTo>
                  <a:lnTo>
                    <a:pt x="56135" y="461730"/>
                  </a:lnTo>
                  <a:cubicBezTo>
                    <a:pt x="41247" y="461730"/>
                    <a:pt x="26969" y="455815"/>
                    <a:pt x="16442" y="445288"/>
                  </a:cubicBezTo>
                  <a:cubicBezTo>
                    <a:pt x="5914" y="434761"/>
                    <a:pt x="0" y="420483"/>
                    <a:pt x="0" y="405595"/>
                  </a:cubicBezTo>
                  <a:lnTo>
                    <a:pt x="0" y="56135"/>
                  </a:lnTo>
                  <a:cubicBezTo>
                    <a:pt x="0" y="41247"/>
                    <a:pt x="5914" y="26969"/>
                    <a:pt x="16442" y="16442"/>
                  </a:cubicBezTo>
                  <a:cubicBezTo>
                    <a:pt x="26969" y="5914"/>
                    <a:pt x="41247" y="0"/>
                    <a:pt x="56135" y="0"/>
                  </a:cubicBezTo>
                  <a:close/>
                </a:path>
              </a:pathLst>
            </a:custGeom>
            <a:blipFill>
              <a:blip r:embed="rId7"/>
              <a:stretch>
                <a:fillRect l="0" t="-33296" r="0" b="-33296"/>
              </a:stretch>
            </a:blipFill>
          </p:spPr>
        </p:sp>
      </p:grpSp>
      <p:sp>
        <p:nvSpPr>
          <p:cNvPr name="TextBox 14" id="14"/>
          <p:cNvSpPr txBox="true"/>
          <p:nvPr/>
        </p:nvSpPr>
        <p:spPr>
          <a:xfrm rot="0">
            <a:off x="9736222" y="3814657"/>
            <a:ext cx="4718623" cy="43592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063"/>
              </a:lnSpc>
            </a:pPr>
            <a:r>
              <a:rPr lang="en-US" sz="2785">
                <a:solidFill>
                  <a:srgbClr val="1A2C5A"/>
                </a:solidFill>
                <a:latin typeface="Helvetica World Bold"/>
                <a:ea typeface="Helvetica World Bold"/>
              </a:rPr>
              <a:t>SM﻿E </a:t>
            </a:r>
            <a:r>
              <a:rPr lang="en-US" sz="2785">
                <a:solidFill>
                  <a:srgbClr val="FFD15A"/>
                </a:solidFill>
                <a:latin typeface="Helvetica World Bold"/>
              </a:rPr>
              <a:t>Accelerator</a:t>
            </a:r>
            <a:r>
              <a:rPr lang="en-US" sz="2785">
                <a:solidFill>
                  <a:srgbClr val="1A2C5A"/>
                </a:solidFill>
                <a:latin typeface="Helvetica World Bold"/>
              </a:rPr>
              <a:t> </a:t>
            </a:r>
            <a:r>
              <a:rPr lang="en-US" sz="2785">
                <a:solidFill>
                  <a:srgbClr val="FFD15A"/>
                </a:solidFill>
                <a:latin typeface="Helvetica World Bold"/>
              </a:rPr>
              <a:t>Program</a:t>
            </a:r>
          </a:p>
        </p:txBody>
      </p:sp>
      <p:grpSp>
        <p:nvGrpSpPr>
          <p:cNvPr name="Group 15" id="15"/>
          <p:cNvGrpSpPr/>
          <p:nvPr/>
        </p:nvGrpSpPr>
        <p:grpSpPr>
          <a:xfrm rot="0">
            <a:off x="10234252" y="712601"/>
            <a:ext cx="3387715" cy="3073480"/>
            <a:chOff x="0" y="0"/>
            <a:chExt cx="4516953" cy="4097974"/>
          </a:xfrm>
        </p:grpSpPr>
        <p:grpSp>
          <p:nvGrpSpPr>
            <p:cNvPr name="Group 16" id="16"/>
            <p:cNvGrpSpPr/>
            <p:nvPr/>
          </p:nvGrpSpPr>
          <p:grpSpPr>
            <a:xfrm rot="571975">
              <a:off x="604878" y="584191"/>
              <a:ext cx="3265894" cy="3265894"/>
              <a:chOff x="0" y="0"/>
              <a:chExt cx="6350000" cy="6350000"/>
            </a:xfrm>
          </p:grpSpPr>
          <p:sp>
            <p:nvSpPr>
              <p:cNvPr name="Freeform 17" id="17"/>
              <p:cNvSpPr/>
              <p:nvPr/>
            </p:nvSpPr>
            <p:spPr>
              <a:xfrm flipH="false" flipV="false" rot="0">
                <a:off x="0" y="0"/>
                <a:ext cx="6350000" cy="6350000"/>
              </a:xfrm>
              <a:custGeom>
                <a:avLst/>
                <a:gdLst/>
                <a:ahLst/>
                <a:cxnLst/>
                <a:rect r="r" b="b" t="t" l="l"/>
                <a:pathLst>
                  <a:path h="6350000" w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FD65C"/>
              </a:solidFill>
            </p:spPr>
          </p:sp>
        </p:grpSp>
        <p:sp>
          <p:nvSpPr>
            <p:cNvPr name="Freeform 18" id="18"/>
            <p:cNvSpPr/>
            <p:nvPr/>
          </p:nvSpPr>
          <p:spPr>
            <a:xfrm flipH="false" flipV="false" rot="81217">
              <a:off x="24343" y="125490"/>
              <a:ext cx="2085564" cy="2085564"/>
            </a:xfrm>
            <a:custGeom>
              <a:avLst/>
              <a:gdLst/>
              <a:ahLst/>
              <a:cxnLst/>
              <a:rect r="r" b="b" t="t" l="l"/>
              <a:pathLst>
                <a:path h="2085564" w="2085564">
                  <a:moveTo>
                    <a:pt x="0" y="0"/>
                  </a:moveTo>
                  <a:lnTo>
                    <a:pt x="2085564" y="0"/>
                  </a:lnTo>
                  <a:lnTo>
                    <a:pt x="2085564" y="2085564"/>
                  </a:lnTo>
                  <a:lnTo>
                    <a:pt x="0" y="208556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9" id="19"/>
            <p:cNvSpPr/>
            <p:nvPr/>
          </p:nvSpPr>
          <p:spPr>
            <a:xfrm flipH="false" flipV="false" rot="2624838">
              <a:off x="3150055" y="333427"/>
              <a:ext cx="1275796" cy="775684"/>
            </a:xfrm>
            <a:custGeom>
              <a:avLst/>
              <a:gdLst/>
              <a:ahLst/>
              <a:cxnLst/>
              <a:rect r="r" b="b" t="t" l="l"/>
              <a:pathLst>
                <a:path h="775684" w="1275796">
                  <a:moveTo>
                    <a:pt x="0" y="0"/>
                  </a:moveTo>
                  <a:lnTo>
                    <a:pt x="1275796" y="0"/>
                  </a:lnTo>
                  <a:lnTo>
                    <a:pt x="1275796" y="775684"/>
                  </a:lnTo>
                  <a:lnTo>
                    <a:pt x="0" y="7756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TextBox 20" id="20"/>
            <p:cNvSpPr txBox="true"/>
            <p:nvPr/>
          </p:nvSpPr>
          <p:spPr>
            <a:xfrm rot="571975">
              <a:off x="210236" y="1768455"/>
              <a:ext cx="3654117" cy="165266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r">
                <a:lnSpc>
                  <a:spcPts val="9757"/>
                </a:lnSpc>
                <a:spcBef>
                  <a:spcPct val="0"/>
                </a:spcBef>
              </a:pPr>
              <a:r>
                <a:rPr lang="en-US" sz="6969" spc="-383">
                  <a:solidFill>
                    <a:srgbClr val="38446D"/>
                  </a:solidFill>
                  <a:latin typeface="庞门正道标题体"/>
                </a:rPr>
                <a:t>CLINIC</a:t>
              </a:r>
            </a:p>
          </p:txBody>
        </p:sp>
        <p:sp>
          <p:nvSpPr>
            <p:cNvPr name="TextBox 21" id="21"/>
            <p:cNvSpPr txBox="true"/>
            <p:nvPr/>
          </p:nvSpPr>
          <p:spPr>
            <a:xfrm rot="571975">
              <a:off x="672297" y="964329"/>
              <a:ext cx="2941785" cy="138304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r">
                <a:lnSpc>
                  <a:spcPts val="8779"/>
                </a:lnSpc>
              </a:pPr>
              <a:r>
                <a:rPr lang="en-US" sz="6271">
                  <a:solidFill>
                    <a:srgbClr val="38446D"/>
                  </a:solidFill>
                  <a:latin typeface="Open Sans Extra Bold"/>
                </a:rPr>
                <a:t>SME</a:t>
              </a:r>
            </a:p>
          </p:txBody>
        </p:sp>
      </p:grpSp>
      <p:grpSp>
        <p:nvGrpSpPr>
          <p:cNvPr name="Group 22" id="22"/>
          <p:cNvGrpSpPr/>
          <p:nvPr/>
        </p:nvGrpSpPr>
        <p:grpSpPr>
          <a:xfrm rot="0">
            <a:off x="15324145" y="274250"/>
            <a:ext cx="2798245" cy="876702"/>
            <a:chOff x="0" y="0"/>
            <a:chExt cx="3730994" cy="1168936"/>
          </a:xfrm>
        </p:grpSpPr>
        <p:sp>
          <p:nvSpPr>
            <p:cNvPr name="AutoShape 23" id="23"/>
            <p:cNvSpPr/>
            <p:nvPr/>
          </p:nvSpPr>
          <p:spPr>
            <a:xfrm flipV="true">
              <a:off x="743188" y="70907"/>
              <a:ext cx="0" cy="523113"/>
            </a:xfrm>
            <a:prstGeom prst="line">
              <a:avLst/>
            </a:prstGeom>
            <a:ln cap="rnd" w="19882">
              <a:solidFill>
                <a:srgbClr val="D9D9D9"/>
              </a:solidFill>
              <a:prstDash val="solid"/>
              <a:headEnd type="none" len="sm" w="sm"/>
              <a:tailEnd type="none" len="sm" w="sm"/>
            </a:ln>
          </p:spPr>
        </p:sp>
        <p:sp>
          <p:nvSpPr>
            <p:cNvPr name="TextBox 24" id="24"/>
            <p:cNvSpPr txBox="true"/>
            <p:nvPr/>
          </p:nvSpPr>
          <p:spPr>
            <a:xfrm rot="0">
              <a:off x="334655" y="688266"/>
              <a:ext cx="3321629" cy="48067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just">
                <a:lnSpc>
                  <a:spcPts val="1450"/>
                </a:lnSpc>
              </a:pPr>
              <a:r>
                <a:rPr lang="en-US" sz="1021" spc="134">
                  <a:solidFill>
                    <a:srgbClr val="161E44"/>
                  </a:solidFill>
                  <a:latin typeface="Inter Medium"/>
                </a:rPr>
                <a:t>YOUR BUSINESS ACCELERATOR</a:t>
              </a:r>
            </a:p>
            <a:p>
              <a:pPr algn="just" marL="0" indent="0" lvl="0">
                <a:lnSpc>
                  <a:spcPts val="1450"/>
                </a:lnSpc>
              </a:pPr>
            </a:p>
          </p:txBody>
        </p:sp>
        <p:sp>
          <p:nvSpPr>
            <p:cNvPr name="TextBox 25" id="25"/>
            <p:cNvSpPr txBox="true"/>
            <p:nvPr/>
          </p:nvSpPr>
          <p:spPr>
            <a:xfrm rot="0">
              <a:off x="884932" y="6263"/>
              <a:ext cx="2846062" cy="644621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3948"/>
                </a:lnSpc>
              </a:pPr>
              <a:r>
                <a:rPr lang="en-US" sz="3037" spc="-30">
                  <a:solidFill>
                    <a:srgbClr val="1C3A62"/>
                  </a:solidFill>
                  <a:latin typeface="Glacial Indifference"/>
                </a:rPr>
                <a:t>TCC GROUP</a:t>
              </a:r>
            </a:p>
          </p:txBody>
        </p:sp>
        <p:sp>
          <p:nvSpPr>
            <p:cNvPr name="Freeform 26" id="26"/>
            <p:cNvSpPr/>
            <p:nvPr/>
          </p:nvSpPr>
          <p:spPr>
            <a:xfrm flipH="false" flipV="false" rot="0">
              <a:off x="0" y="0"/>
              <a:ext cx="884932" cy="727092"/>
            </a:xfrm>
            <a:custGeom>
              <a:avLst/>
              <a:gdLst/>
              <a:ahLst/>
              <a:cxnLst/>
              <a:rect r="r" b="b" t="t" l="l"/>
              <a:pathLst>
                <a:path h="727092" w="884932">
                  <a:moveTo>
                    <a:pt x="0" y="0"/>
                  </a:moveTo>
                  <a:lnTo>
                    <a:pt x="884932" y="0"/>
                  </a:lnTo>
                  <a:lnTo>
                    <a:pt x="884932" y="727092"/>
                  </a:lnTo>
                  <a:lnTo>
                    <a:pt x="0" y="7270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 l="0" t="-36114" r="0" b="-36114"/>
              </a:stretch>
            </a:blipFill>
          </p:spPr>
        </p:sp>
      </p:grpSp>
      <p:grpSp>
        <p:nvGrpSpPr>
          <p:cNvPr name="Group 27" id="27"/>
          <p:cNvGrpSpPr>
            <a:grpSpLocks noChangeAspect="true"/>
          </p:cNvGrpSpPr>
          <p:nvPr/>
        </p:nvGrpSpPr>
        <p:grpSpPr>
          <a:xfrm rot="0">
            <a:off x="9469320" y="5410499"/>
            <a:ext cx="4549129" cy="6823694"/>
            <a:chOff x="0" y="0"/>
            <a:chExt cx="6350000" cy="9525000"/>
          </a:xfrm>
        </p:grpSpPr>
        <p:sp>
          <p:nvSpPr>
            <p:cNvPr name="Freeform 28" id="28"/>
            <p:cNvSpPr/>
            <p:nvPr/>
          </p:nvSpPr>
          <p:spPr>
            <a:xfrm flipH="false" flipV="false" rot="0">
              <a:off x="0" y="0"/>
              <a:ext cx="6350000" cy="9525000"/>
            </a:xfrm>
            <a:custGeom>
              <a:avLst/>
              <a:gdLst/>
              <a:ahLst/>
              <a:cxnLst/>
              <a:rect r="r" b="b" t="t" l="l"/>
              <a:pathLst>
                <a:path h="9525000" w="6350000">
                  <a:moveTo>
                    <a:pt x="0" y="9042400"/>
                  </a:moveTo>
                  <a:lnTo>
                    <a:pt x="0" y="482600"/>
                  </a:lnTo>
                  <a:cubicBezTo>
                    <a:pt x="0" y="215900"/>
                    <a:pt x="215900" y="0"/>
                    <a:pt x="482600" y="0"/>
                  </a:cubicBezTo>
                  <a:lnTo>
                    <a:pt x="5867400" y="0"/>
                  </a:lnTo>
                  <a:cubicBezTo>
                    <a:pt x="6134100" y="0"/>
                    <a:pt x="6350000" y="217170"/>
                    <a:pt x="6350000" y="482600"/>
                  </a:cubicBezTo>
                  <a:lnTo>
                    <a:pt x="6350000" y="9042400"/>
                  </a:lnTo>
                  <a:cubicBezTo>
                    <a:pt x="6350000" y="9309100"/>
                    <a:pt x="6134100" y="9525000"/>
                    <a:pt x="5867400" y="9525000"/>
                  </a:cubicBezTo>
                  <a:lnTo>
                    <a:pt x="482600" y="9525000"/>
                  </a:lnTo>
                  <a:cubicBezTo>
                    <a:pt x="217170" y="9525000"/>
                    <a:pt x="0" y="9309100"/>
                    <a:pt x="0" y="9042400"/>
                  </a:cubicBezTo>
                  <a:close/>
                </a:path>
              </a:pathLst>
            </a:custGeom>
            <a:blipFill>
              <a:blip r:embed="rId13"/>
              <a:stretch>
                <a:fillRect l="-26440" t="-41704" r="-33409" b="-384"/>
              </a:stretch>
            </a:blipFill>
          </p:spPr>
        </p:sp>
      </p:grpSp>
      <p:grpSp>
        <p:nvGrpSpPr>
          <p:cNvPr name="Group 29" id="29"/>
          <p:cNvGrpSpPr>
            <a:grpSpLocks noChangeAspect="true"/>
          </p:cNvGrpSpPr>
          <p:nvPr/>
        </p:nvGrpSpPr>
        <p:grpSpPr>
          <a:xfrm rot="0">
            <a:off x="14606741" y="1450776"/>
            <a:ext cx="5879915" cy="5879915"/>
            <a:chOff x="0" y="0"/>
            <a:chExt cx="6350000" cy="6350000"/>
          </a:xfrm>
        </p:grpSpPr>
        <p:sp>
          <p:nvSpPr>
            <p:cNvPr name="Freeform 30" id="30"/>
            <p:cNvSpPr/>
            <p:nvPr/>
          </p:nvSpPr>
          <p:spPr>
            <a:xfrm flipH="false" flipV="false" rot="0">
              <a:off x="0" y="0"/>
              <a:ext cx="635127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1270">
                  <a:moveTo>
                    <a:pt x="5985510" y="0"/>
                  </a:moveTo>
                  <a:lnTo>
                    <a:pt x="364490" y="0"/>
                  </a:lnTo>
                  <a:cubicBezTo>
                    <a:pt x="162560" y="0"/>
                    <a:pt x="0" y="162560"/>
                    <a:pt x="0" y="364490"/>
                  </a:cubicBezTo>
                  <a:lnTo>
                    <a:pt x="0" y="5986780"/>
                  </a:lnTo>
                  <a:cubicBezTo>
                    <a:pt x="0" y="6187440"/>
                    <a:pt x="162560" y="6350000"/>
                    <a:pt x="364490" y="6350000"/>
                  </a:cubicBezTo>
                  <a:lnTo>
                    <a:pt x="5986780" y="6350000"/>
                  </a:lnTo>
                  <a:cubicBezTo>
                    <a:pt x="6187440" y="6350000"/>
                    <a:pt x="6351270" y="6187440"/>
                    <a:pt x="6351270" y="5985510"/>
                  </a:cubicBezTo>
                  <a:lnTo>
                    <a:pt x="6351270" y="364490"/>
                  </a:lnTo>
                  <a:cubicBezTo>
                    <a:pt x="6350000" y="162560"/>
                    <a:pt x="6187440" y="0"/>
                    <a:pt x="5985510" y="0"/>
                  </a:cubicBezTo>
                  <a:close/>
                </a:path>
              </a:pathLst>
            </a:custGeom>
            <a:blipFill>
              <a:blip r:embed="rId14"/>
              <a:stretch>
                <a:fillRect l="0" t="-1043" r="0" b="-32316"/>
              </a:stretch>
            </a:blipFill>
          </p:spPr>
        </p:sp>
      </p:grpSp>
      <p:grpSp>
        <p:nvGrpSpPr>
          <p:cNvPr name="Group 31" id="31"/>
          <p:cNvGrpSpPr>
            <a:grpSpLocks noChangeAspect="true"/>
          </p:cNvGrpSpPr>
          <p:nvPr/>
        </p:nvGrpSpPr>
        <p:grpSpPr>
          <a:xfrm rot="0">
            <a:off x="14606741" y="7685064"/>
            <a:ext cx="4549129" cy="4549129"/>
            <a:chOff x="0" y="0"/>
            <a:chExt cx="6350000" cy="6350000"/>
          </a:xfrm>
        </p:grpSpPr>
        <p:sp>
          <p:nvSpPr>
            <p:cNvPr name="Freeform 32" id="32"/>
            <p:cNvSpPr/>
            <p:nvPr/>
          </p:nvSpPr>
          <p:spPr>
            <a:xfrm flipH="false" flipV="false" rot="0">
              <a:off x="0" y="0"/>
              <a:ext cx="635127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1270">
                  <a:moveTo>
                    <a:pt x="5985510" y="0"/>
                  </a:moveTo>
                  <a:lnTo>
                    <a:pt x="364490" y="0"/>
                  </a:lnTo>
                  <a:cubicBezTo>
                    <a:pt x="162560" y="0"/>
                    <a:pt x="0" y="162560"/>
                    <a:pt x="0" y="364490"/>
                  </a:cubicBezTo>
                  <a:lnTo>
                    <a:pt x="0" y="5986780"/>
                  </a:lnTo>
                  <a:cubicBezTo>
                    <a:pt x="0" y="6187440"/>
                    <a:pt x="162560" y="6350000"/>
                    <a:pt x="364490" y="6350000"/>
                  </a:cubicBezTo>
                  <a:lnTo>
                    <a:pt x="5986780" y="6350000"/>
                  </a:lnTo>
                  <a:cubicBezTo>
                    <a:pt x="6187440" y="6350000"/>
                    <a:pt x="6351270" y="6187440"/>
                    <a:pt x="6351270" y="5985510"/>
                  </a:cubicBezTo>
                  <a:lnTo>
                    <a:pt x="6351270" y="364490"/>
                  </a:lnTo>
                  <a:cubicBezTo>
                    <a:pt x="6350000" y="162560"/>
                    <a:pt x="6187440" y="0"/>
                    <a:pt x="5985510" y="0"/>
                  </a:cubicBezTo>
                  <a:close/>
                </a:path>
              </a:pathLst>
            </a:custGeom>
            <a:blipFill>
              <a:blip r:embed="rId15"/>
              <a:stretch>
                <a:fillRect l="-10196" t="-72994" r="-21938" b="-3220"/>
              </a:stretch>
            </a:blipFill>
          </p:spPr>
        </p:sp>
      </p:grpSp>
      <p:sp>
        <p:nvSpPr>
          <p:cNvPr name="TextBox 33" id="33"/>
          <p:cNvSpPr txBox="true"/>
          <p:nvPr/>
        </p:nvSpPr>
        <p:spPr>
          <a:xfrm rot="0">
            <a:off x="9883644" y="4300971"/>
            <a:ext cx="4088932" cy="28064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123"/>
              </a:lnSpc>
            </a:pPr>
            <a:r>
              <a:rPr lang="en-US" sz="1930">
                <a:solidFill>
                  <a:srgbClr val="1A2C5A"/>
                </a:solidFill>
                <a:latin typeface="Helvetica World"/>
              </a:rPr>
              <a:t>Navigating | Supporting | Succeeding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DAGEtSWUV5M</dc:identifier>
  <dcterms:modified xsi:type="dcterms:W3CDTF">2011-08-01T06:04:30Z</dcterms:modified>
  <cp:revision>1</cp:revision>
  <dc:title>SME Clinic</dc:title>
</cp:coreProperties>
</file>